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Slab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0A0468-AD5F-496C-B7E5-214904828799}">
  <a:tblStyle styleId="{8C0A0468-AD5F-496C-B7E5-2149048287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d9a6f2b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d9a6f2b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7d9a6f2b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7d9a6f2b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7d9a6f2b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7d9a6f2b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7d9a6f2b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7d9a6f2b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d9a6f2b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7d9a6f2b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d9a6f2bc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7d9a6f2bc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7d9a6f2bc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7d9a6f2bc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7fb6fbe8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7fb6fbe8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7d9a6f2b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7d9a6f2b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7d9a6f2b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7d9a6f2b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7d9a6f2b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7d9a6f2bc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d9a6f2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7d9a6f2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d9a6f2b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d9a6f2b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d9a6f2bc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7d9a6f2bc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7d9a6f2bc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7d9a6f2bc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7d9a6f2b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7d9a6f2bc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599302" y="116867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/>
              <a:t>CiberAula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279775" y="30731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/>
              <a:t>Lugman Ahmad Mansilla</a:t>
            </a:r>
            <a:endParaRPr sz="1500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/>
              <a:t>Álvaro Rodríguez Sánchez</a:t>
            </a:r>
            <a:endParaRPr sz="1500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/>
              <a:t>Marc Rodas Lorente</a:t>
            </a:r>
            <a:endParaRPr sz="1500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/>
              <a:t>Luis López Cuerva</a:t>
            </a:r>
            <a:endParaRPr sz="1500" dirty="0"/>
          </a:p>
        </p:txBody>
      </p:sp>
      <p:sp>
        <p:nvSpPr>
          <p:cNvPr id="65" name="Google Shape;65;p13"/>
          <p:cNvSpPr txBox="1"/>
          <p:nvPr/>
        </p:nvSpPr>
        <p:spPr>
          <a:xfrm>
            <a:off x="4058825" y="3401625"/>
            <a:ext cx="37062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rgbClr val="FFFFFF"/>
                </a:solidFill>
              </a:rPr>
              <a:t>3CO11-7</a:t>
            </a:r>
            <a:endParaRPr i="1">
              <a:solidFill>
                <a:srgbClr val="FFFFFF"/>
              </a:solidFill>
            </a:endParaRPr>
          </a:p>
          <a:p>
            <a:pPr marL="22860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5" y="3975725"/>
            <a:ext cx="752975" cy="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3921350" y="3783425"/>
            <a:ext cx="44157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rgbClr val="FFFFFF"/>
                </a:solidFill>
              </a:rPr>
              <a:t>GPR 2019/20</a:t>
            </a:r>
            <a:endParaRPr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">
            <a:off x="7134750" y="76903"/>
            <a:ext cx="1916139" cy="20921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419275" y="2306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de esfuerzo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75" y="3975725"/>
            <a:ext cx="752975" cy="752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5" name="Google Shape;155;p22"/>
          <p:cNvGraphicFramePr/>
          <p:nvPr/>
        </p:nvGraphicFramePr>
        <p:xfrm>
          <a:off x="1852250" y="2001275"/>
          <a:ext cx="5350625" cy="2054975"/>
        </p:xfrm>
        <a:graphic>
          <a:graphicData uri="http://schemas.openxmlformats.org/drawingml/2006/table">
            <a:tbl>
              <a:tblPr bandRow="1">
                <a:noFill/>
                <a:tableStyleId>{8C0A0468-AD5F-496C-B7E5-214904828799}</a:tableStyleId>
              </a:tblPr>
              <a:tblGrid>
                <a:gridCol w="276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0070C0"/>
                          </a:solidFill>
                        </a:rPr>
                        <a:t>Actividad</a:t>
                      </a:r>
                      <a:endParaRPr sz="1000" b="1">
                        <a:solidFill>
                          <a:srgbClr val="0070C0"/>
                        </a:solidFill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0070C0"/>
                          </a:solidFill>
                        </a:rPr>
                        <a:t>%</a:t>
                      </a:r>
                      <a:endParaRPr sz="1000" b="1">
                        <a:solidFill>
                          <a:srgbClr val="0070C0"/>
                        </a:solidFill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0070C0"/>
                          </a:solidFill>
                        </a:rPr>
                        <a:t>HH</a:t>
                      </a:r>
                      <a:endParaRPr sz="1000" b="1">
                        <a:solidFill>
                          <a:srgbClr val="0070C0"/>
                        </a:solidFill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0070C0"/>
                          </a:solidFill>
                        </a:rPr>
                        <a:t>Jornadas </a:t>
                      </a:r>
                      <a:endParaRPr sz="1000" b="1">
                        <a:solidFill>
                          <a:srgbClr val="0070C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0070C0"/>
                          </a:solidFill>
                        </a:rPr>
                        <a:t>(7:30 hrs)</a:t>
                      </a:r>
                      <a:endParaRPr sz="1000" b="1">
                        <a:solidFill>
                          <a:srgbClr val="0070C0"/>
                        </a:solidFill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Análisis 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19,19%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106,23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14,16</a:t>
                      </a:r>
                      <a:endParaRPr sz="1000"/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3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Diseño +</a:t>
                      </a:r>
                      <a:endParaRPr sz="10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Implementación +</a:t>
                      </a:r>
                      <a:endParaRPr sz="10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Pruebas</a:t>
                      </a:r>
                      <a:endParaRPr sz="1000"/>
                    </a:p>
                  </a:txBody>
                  <a:tcPr marL="73025" marR="73025" marT="0" marB="0"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58,92%</a:t>
                      </a:r>
                      <a:endParaRPr sz="1000"/>
                    </a:p>
                  </a:txBody>
                  <a:tcPr marL="73025" marR="73025" marT="0" marB="0"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326</a:t>
                      </a:r>
                      <a:endParaRPr sz="1000"/>
                    </a:p>
                  </a:txBody>
                  <a:tcPr marL="73025" marR="73025" marT="0" marB="0"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43,46</a:t>
                      </a:r>
                      <a:endParaRPr sz="1000"/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25"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5"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Documentación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7,34%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40,64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5.41</a:t>
                      </a:r>
                      <a:endParaRPr sz="1000"/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Implantación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14,55%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80,57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10,73</a:t>
                      </a:r>
                      <a:endParaRPr sz="1000"/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TOTAL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100%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553.44</a:t>
                      </a:r>
                      <a:endParaRPr sz="1000"/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74</a:t>
                      </a:r>
                      <a:endParaRPr sz="1000"/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00" y="1074547"/>
            <a:ext cx="2265277" cy="380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56525" y="4188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Estructura del equipo de desarrollo del proyecto</a:t>
            </a:r>
            <a:endParaRPr sz="2800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75" y="4109025"/>
            <a:ext cx="752975" cy="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-619425" y="635100"/>
            <a:ext cx="45162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1042775" y="1677925"/>
            <a:ext cx="1497600" cy="9957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Jefe del proyecto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100%</a:t>
            </a:r>
            <a:endParaRPr b="1"/>
          </a:p>
        </p:txBody>
      </p:sp>
      <p:sp>
        <p:nvSpPr>
          <p:cNvPr id="165" name="Google Shape;165;p23"/>
          <p:cNvSpPr/>
          <p:nvPr/>
        </p:nvSpPr>
        <p:spPr>
          <a:xfrm>
            <a:off x="2947775" y="1677925"/>
            <a:ext cx="1450200" cy="995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/>
              <a:t>Desarrolladores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/>
              <a:t>400%</a:t>
            </a:r>
            <a:endParaRPr sz="1200" b="1"/>
          </a:p>
        </p:txBody>
      </p:sp>
      <p:sp>
        <p:nvSpPr>
          <p:cNvPr id="166" name="Google Shape;166;p23"/>
          <p:cNvSpPr/>
          <p:nvPr/>
        </p:nvSpPr>
        <p:spPr>
          <a:xfrm>
            <a:off x="3973950" y="2860325"/>
            <a:ext cx="1497600" cy="9957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Diseñador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50%</a:t>
            </a:r>
            <a:endParaRPr b="1"/>
          </a:p>
        </p:txBody>
      </p:sp>
      <p:sp>
        <p:nvSpPr>
          <p:cNvPr id="167" name="Google Shape;167;p23"/>
          <p:cNvSpPr/>
          <p:nvPr/>
        </p:nvSpPr>
        <p:spPr>
          <a:xfrm>
            <a:off x="5839400" y="2860325"/>
            <a:ext cx="1497600" cy="9957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Becarios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200%</a:t>
            </a:r>
            <a:endParaRPr b="1"/>
          </a:p>
        </p:txBody>
      </p:sp>
      <p:sp>
        <p:nvSpPr>
          <p:cNvPr id="168" name="Google Shape;168;p23"/>
          <p:cNvSpPr/>
          <p:nvPr/>
        </p:nvSpPr>
        <p:spPr>
          <a:xfrm>
            <a:off x="2045763" y="2860325"/>
            <a:ext cx="1497600" cy="9957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Software tester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50%</a:t>
            </a:r>
            <a:endParaRPr b="1"/>
          </a:p>
        </p:txBody>
      </p:sp>
      <p:sp>
        <p:nvSpPr>
          <p:cNvPr id="169" name="Google Shape;169;p23"/>
          <p:cNvSpPr/>
          <p:nvPr/>
        </p:nvSpPr>
        <p:spPr>
          <a:xfrm>
            <a:off x="6615675" y="1677925"/>
            <a:ext cx="1497600" cy="9957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Mánager de analistas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100% </a:t>
            </a:r>
            <a:endParaRPr b="1"/>
          </a:p>
        </p:txBody>
      </p:sp>
      <p:sp>
        <p:nvSpPr>
          <p:cNvPr id="170" name="Google Shape;170;p23"/>
          <p:cNvSpPr/>
          <p:nvPr/>
        </p:nvSpPr>
        <p:spPr>
          <a:xfrm>
            <a:off x="4805375" y="1677925"/>
            <a:ext cx="1497600" cy="995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Analistas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300%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87900" y="3224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temporal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5" y="3975725"/>
            <a:ext cx="752975" cy="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75" y="1204675"/>
            <a:ext cx="3717436" cy="3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9523" y="2061725"/>
            <a:ext cx="4712576" cy="266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4746800" y="932325"/>
            <a:ext cx="28239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Horas de duración: 289,25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4783800" y="1237125"/>
            <a:ext cx="30681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Fecha inicio: 01/01/21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Fecha fin: 25/02/21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Cargas de trabajo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5" y="3975725"/>
            <a:ext cx="752975" cy="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75" y="1652577"/>
            <a:ext cx="3475525" cy="2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950" y="1652575"/>
            <a:ext cx="4405386" cy="2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387900" y="2829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económica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226800"/>
            <a:ext cx="3901176" cy="3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00" y="1226800"/>
            <a:ext cx="3901174" cy="344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económica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322" y="1365538"/>
            <a:ext cx="3884776" cy="30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50" y="1761525"/>
            <a:ext cx="3884774" cy="2257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48922">
            <a:off x="3673560" y="1252932"/>
            <a:ext cx="1792628" cy="157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35721">
            <a:off x="1589620" y="2677546"/>
            <a:ext cx="865786" cy="76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25715">
            <a:off x="3818648" y="3595868"/>
            <a:ext cx="1149772" cy="10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6524">
            <a:off x="-26900" y="-6318"/>
            <a:ext cx="789214" cy="69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52154">
            <a:off x="805711" y="1475035"/>
            <a:ext cx="791378" cy="69617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riesgos</a:t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1227075" y="1555345"/>
            <a:ext cx="2227500" cy="46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Alertas tempranas</a:t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1634150" y="2502113"/>
            <a:ext cx="22275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492800" y="2289125"/>
            <a:ext cx="1900200" cy="4353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Indisponibilidad del director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2444525" y="3261988"/>
            <a:ext cx="1900200" cy="415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FFFFFF"/>
                </a:solidFill>
              </a:rPr>
              <a:t>Falta de compromiso del equipo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478250" y="2762150"/>
            <a:ext cx="1900200" cy="415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Falta de formación del equipo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478250" y="3233338"/>
            <a:ext cx="1900200" cy="4626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Indisponibilidad del director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52116">
            <a:off x="6750981" y="36056"/>
            <a:ext cx="2289664" cy="2014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3610">
            <a:off x="272121" y="4185670"/>
            <a:ext cx="865786" cy="76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5063">
            <a:off x="7415774" y="3497581"/>
            <a:ext cx="1149773" cy="10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1500438" y="3751350"/>
            <a:ext cx="1821300" cy="394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Mala gestión/organización</a:t>
            </a:r>
            <a:endParaRPr sz="1200"/>
          </a:p>
        </p:txBody>
      </p:sp>
      <p:sp>
        <p:nvSpPr>
          <p:cNvPr id="223" name="Google Shape;223;p28"/>
          <p:cNvSpPr/>
          <p:nvPr/>
        </p:nvSpPr>
        <p:spPr>
          <a:xfrm>
            <a:off x="2459075" y="2312548"/>
            <a:ext cx="1871100" cy="394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FFFFF"/>
                </a:solidFill>
              </a:rPr>
              <a:t>Falta de apoyo de la alta dirección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2459075" y="2787285"/>
            <a:ext cx="1871100" cy="394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FFFFFF"/>
                </a:solidFill>
              </a:rPr>
              <a:t>Requisitos incompletos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4679850" y="2292000"/>
            <a:ext cx="1900200" cy="4353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Roles y responsabilidades no definidos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6656250" y="2292000"/>
            <a:ext cx="1900200" cy="4353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Falta de conocimientos de la tecnología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4679850" y="2824438"/>
            <a:ext cx="1900200" cy="4353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Objetivos del proyecto al margen del equipo del proyecto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5665650" y="3357850"/>
            <a:ext cx="1900200" cy="4353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Falta de experiencia del director de proyecto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5530650" y="1569000"/>
            <a:ext cx="2197500" cy="43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Riesgos</a:t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6661050" y="2824438"/>
            <a:ext cx="1900200" cy="4353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Baja moral del equipo del proyecto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525" y="1513775"/>
            <a:ext cx="2521800" cy="25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>
            <a:spLocks noGrp="1"/>
          </p:cNvSpPr>
          <p:nvPr>
            <p:ph type="subTitle" idx="1"/>
          </p:nvPr>
        </p:nvSpPr>
        <p:spPr>
          <a:xfrm>
            <a:off x="3803376" y="816950"/>
            <a:ext cx="12381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CiberAula?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00" y="2958213"/>
            <a:ext cx="1166874" cy="74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 descr="logo-poliformat | Docencia Inversa UPV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00" y="1541325"/>
            <a:ext cx="2445509" cy="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900" y="4124700"/>
            <a:ext cx="752975" cy="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229124" y="2670472"/>
            <a:ext cx="1118926" cy="1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1517900" y="2349325"/>
            <a:ext cx="605700" cy="504900"/>
          </a:xfrm>
          <a:prstGeom prst="mathPlus">
            <a:avLst>
              <a:gd name="adj1" fmla="val 116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5525" y="2125638"/>
            <a:ext cx="4010576" cy="156663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3348050" y="2461950"/>
            <a:ext cx="1119000" cy="807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del proyecto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5" y="3975725"/>
            <a:ext cx="752975" cy="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25" y="1258750"/>
            <a:ext cx="1895824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1732825" y="1502775"/>
            <a:ext cx="5839500" cy="3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1150" algn="just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 sz="1300">
                <a:solidFill>
                  <a:srgbClr val="FFFFFF"/>
                </a:solidFill>
              </a:rPr>
              <a:t>Comodidad de los alumnos.</a:t>
            </a:r>
            <a:endParaRPr sz="1300">
              <a:solidFill>
                <a:srgbClr val="FFFFFF"/>
              </a:solidFill>
            </a:endParaRPr>
          </a:p>
          <a:p>
            <a:pPr marL="914400" lvl="0" indent="-311150" algn="just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 sz="1300">
                <a:solidFill>
                  <a:srgbClr val="FFFFFF"/>
                </a:solidFill>
              </a:rPr>
              <a:t>Accesibilidad y facilidad en el acceso a recursos.</a:t>
            </a:r>
            <a:endParaRPr sz="1300">
              <a:solidFill>
                <a:srgbClr val="FFFFFF"/>
              </a:solidFill>
            </a:endParaRPr>
          </a:p>
          <a:p>
            <a:pPr marL="9144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 sz="1300">
                <a:solidFill>
                  <a:srgbClr val="FFFFFF"/>
                </a:solidFill>
              </a:rPr>
              <a:t>Software que permita la interacción en las aulas.</a:t>
            </a:r>
            <a:endParaRPr sz="1300">
              <a:solidFill>
                <a:srgbClr val="FFFFFF"/>
              </a:solidFill>
            </a:endParaRPr>
          </a:p>
          <a:p>
            <a:pPr marL="9144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 sz="1300">
                <a:solidFill>
                  <a:srgbClr val="FFFFFF"/>
                </a:solidFill>
              </a:rPr>
              <a:t>Incentivar el uso de la tecnología en las aulas.</a:t>
            </a:r>
            <a:endParaRPr sz="1300">
              <a:solidFill>
                <a:srgbClr val="FFFFFF"/>
              </a:solidFill>
            </a:endParaRPr>
          </a:p>
          <a:p>
            <a:pPr marL="914400" lvl="0" indent="-311150" algn="just" rtl="0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ts val="1300"/>
              <a:buChar char="●"/>
            </a:pPr>
            <a:r>
              <a:rPr lang="es" sz="1300">
                <a:solidFill>
                  <a:srgbClr val="FFFFFF"/>
                </a:solidFill>
              </a:rPr>
              <a:t>Simpatizar con el medio ambiente.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88" name="Google Shape;88;p15" descr="🥇 Técnicas de estudio para aprender a estudiar desde niñ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525" y="3312713"/>
            <a:ext cx="2777825" cy="14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2700" y="3011688"/>
            <a:ext cx="2077750" cy="20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8225" y="999050"/>
            <a:ext cx="3632875" cy="21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10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de CiberAula 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375" y="1246975"/>
            <a:ext cx="5017050" cy="33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850" y="1263713"/>
            <a:ext cx="2150600" cy="3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25" y="1116075"/>
            <a:ext cx="1107875" cy="18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6">
            <a:alphaModFix/>
          </a:blip>
          <a:srcRect r="77623" b="55974"/>
          <a:stretch/>
        </p:blipFill>
        <p:spPr>
          <a:xfrm>
            <a:off x="153800" y="3351300"/>
            <a:ext cx="1396951" cy="157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/>
          <p:nvPr/>
        </p:nvCxnSpPr>
        <p:spPr>
          <a:xfrm flipH="1">
            <a:off x="1099525" y="3151950"/>
            <a:ext cx="641100" cy="45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250" y="3333400"/>
            <a:ext cx="2270400" cy="161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/>
          <p:nvPr/>
        </p:nvCxnSpPr>
        <p:spPr>
          <a:xfrm>
            <a:off x="4939650" y="2109150"/>
            <a:ext cx="1074300" cy="14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/>
          <p:nvPr/>
        </p:nvCxnSpPr>
        <p:spPr>
          <a:xfrm rot="10800000">
            <a:off x="1215275" y="2430525"/>
            <a:ext cx="1325100" cy="6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87900" y="5362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de CiberAula II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50" y="4124700"/>
            <a:ext cx="752975" cy="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r="4924" b="4924"/>
          <a:stretch/>
        </p:blipFill>
        <p:spPr>
          <a:xfrm>
            <a:off x="387900" y="1502650"/>
            <a:ext cx="4224925" cy="2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625" y="2765125"/>
            <a:ext cx="3193150" cy="18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175" y="1374700"/>
            <a:ext cx="3609425" cy="256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7">
            <a:alphaModFix/>
          </a:blip>
          <a:srcRect l="11347" t="26803" r="34871" b="21010"/>
          <a:stretch/>
        </p:blipFill>
        <p:spPr>
          <a:xfrm>
            <a:off x="2672000" y="4368852"/>
            <a:ext cx="909244" cy="5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Desglose de paquetes de trabajo </a:t>
            </a:r>
            <a:endParaRPr sz="25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5" y="3975725"/>
            <a:ext cx="752975" cy="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150" y="1296525"/>
            <a:ext cx="2874325" cy="369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4572000" y="1296525"/>
            <a:ext cx="4094700" cy="3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Análisis de requisitos: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Hardware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Plataforma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Entrevista usuarios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Requisitos plataforma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Aplicación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Entrevista a interesados aplicación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Requisitos aplicación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Creación equipos de trabajo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4798" y="3677475"/>
            <a:ext cx="1367477" cy="10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5" y="3975725"/>
            <a:ext cx="752975" cy="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164650" y="551650"/>
            <a:ext cx="6147000" cy="3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Diseño: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2.1 Prototipado inicial.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2.2 Plataforma (prototipado interm. , diseño y normas  validación).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2.3 Aplicación (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prototipado interm. , diseño  y seguridad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2.4 Diseño base de datos.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2.5 Diagrama de clases.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2.6 Gráfico de interconexión.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2.7 Elección framework.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2.8 Prototipado final.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l="21968" t="4847" r="55247" b="10700"/>
          <a:stretch/>
        </p:blipFill>
        <p:spPr>
          <a:xfrm>
            <a:off x="6230900" y="66650"/>
            <a:ext cx="2343750" cy="50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125" y="2355100"/>
            <a:ext cx="5184294" cy="27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62030"/>
          <a:stretch/>
        </p:blipFill>
        <p:spPr>
          <a:xfrm>
            <a:off x="517800" y="869850"/>
            <a:ext cx="2568275" cy="26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t="38362"/>
          <a:stretch/>
        </p:blipFill>
        <p:spPr>
          <a:xfrm>
            <a:off x="3220550" y="208713"/>
            <a:ext cx="2838450" cy="47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6404125" y="208725"/>
            <a:ext cx="2568300" cy="4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Implementación: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Compra material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Plataforma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Aplicación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Interconexión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Pruebas funcionales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Informes de lo realizado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l="62446" r="17893" b="66628"/>
          <a:stretch/>
        </p:blipFill>
        <p:spPr>
          <a:xfrm>
            <a:off x="4610325" y="344250"/>
            <a:ext cx="2595250" cy="21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987963" y="571225"/>
            <a:ext cx="34185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 Diseño: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4.1 Documentación.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4.1.1 Test validación.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4.1.2 Informe errores.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4.2 Guías de usuario.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l="81986" b="77482"/>
          <a:stretch/>
        </p:blipFill>
        <p:spPr>
          <a:xfrm>
            <a:off x="1921000" y="2833175"/>
            <a:ext cx="2791274" cy="20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4877775" y="3213450"/>
            <a:ext cx="3795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5.Despliegue: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5.1Aplicación final.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5.2 Implementación del hardware y     software en un aula.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1" descr="Icono estudio de validació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3100" y="614375"/>
            <a:ext cx="1353700" cy="13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51" y="3093100"/>
            <a:ext cx="1599125" cy="14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Presentación en pantalla (16:9)</PresentationFormat>
  <Paragraphs>118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Roboto</vt:lpstr>
      <vt:lpstr>Roboto Slab</vt:lpstr>
      <vt:lpstr>Arial</vt:lpstr>
      <vt:lpstr>Marina</vt:lpstr>
      <vt:lpstr>CiberAula </vt:lpstr>
      <vt:lpstr>¿Qué es CiberAula?</vt:lpstr>
      <vt:lpstr>Objetivos del proyecto</vt:lpstr>
      <vt:lpstr>Características de CiberAula I </vt:lpstr>
      <vt:lpstr>Características de CiberAula II</vt:lpstr>
      <vt:lpstr>Desglose de paquetes de trabajo </vt:lpstr>
      <vt:lpstr>Presentación de PowerPoint</vt:lpstr>
      <vt:lpstr>Presentación de PowerPoint</vt:lpstr>
      <vt:lpstr>Presentación de PowerPoint</vt:lpstr>
      <vt:lpstr>Datos de esfuerzo</vt:lpstr>
      <vt:lpstr>Estructura del equipo de desarrollo del proyecto</vt:lpstr>
      <vt:lpstr>Planificación temporal</vt:lpstr>
      <vt:lpstr>Cargas de trabajo</vt:lpstr>
      <vt:lpstr>Planificación económica</vt:lpstr>
      <vt:lpstr>Planificación económica</vt:lpstr>
      <vt:lpstr>Análisis de riesgos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CiberAula</dc:title>
  <dc:creator>Luis López Cuerva</dc:creator>
  <cp:lastModifiedBy>Luis López Cuerva</cp:lastModifiedBy>
  <cp:revision>1</cp:revision>
  <dcterms:modified xsi:type="dcterms:W3CDTF">2020-05-14T09:48:25Z</dcterms:modified>
</cp:coreProperties>
</file>